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23"/>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3" r:id="rId16"/>
    <p:sldId id="271" r:id="rId17"/>
    <p:sldId id="272" r:id="rId18"/>
    <p:sldId id="274" r:id="rId19"/>
    <p:sldId id="275" r:id="rId20"/>
    <p:sldId id="277" r:id="rId21"/>
    <p:sldId id="276"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FE1DA1-959D-4F98-A8CF-C76EBF4EBC7A}" type="datetimeFigureOut">
              <a:rPr lang="en-US" smtClean="0"/>
              <a:pPr/>
              <a:t>1/21/2014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704A15-6527-4E3A-9503-888432E698B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C040A72D-9A48-4AB0-9F78-28FC1BA26B4C}" type="slidenum">
              <a:rPr lang="en-GB"/>
              <a:pPr/>
              <a:t>17</a:t>
            </a:fld>
            <a:endParaRPr lang="en-GB"/>
          </a:p>
        </p:txBody>
      </p:sp>
      <p:sp>
        <p:nvSpPr>
          <p:cNvPr id="3072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0722" name="Rectangle 2"/>
          <p:cNvSpPr txBox="1">
            <a:spLocks noGrp="1" noChangeArrowheads="1"/>
          </p:cNvSpPr>
          <p:nvPr>
            <p:ph type="body"/>
          </p:nvPr>
        </p:nvSpPr>
        <p:spPr bwMode="auto">
          <a:xfrm>
            <a:off x="914400" y="4343400"/>
            <a:ext cx="50276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907F909D-B57B-4833-B076-597EB2D5EFD6}" type="slidenum">
              <a:rPr lang="en-GB"/>
              <a:pPr/>
              <a:t>20</a:t>
            </a:fld>
            <a:endParaRPr lang="en-GB"/>
          </a:p>
        </p:txBody>
      </p:sp>
      <p:sp>
        <p:nvSpPr>
          <p:cNvPr id="38913" name="Rectangle 1"/>
          <p:cNvSpPr txBox="1">
            <a:spLocks noGrp="1" noRot="1" noChangeAspect="1" noChangeArrowheads="1"/>
          </p:cNvSpPr>
          <p:nvPr>
            <p:ph type="sldImg"/>
          </p:nvPr>
        </p:nvSpPr>
        <p:spPr bwMode="auto">
          <a:xfrm>
            <a:off x="1143000" y="685800"/>
            <a:ext cx="4570413" cy="3429000"/>
          </a:xfrm>
          <a:prstGeom prst="rect">
            <a:avLst/>
          </a:prstGeom>
          <a:solidFill>
            <a:srgbClr val="FFFFFF"/>
          </a:solidFill>
          <a:ln>
            <a:solidFill>
              <a:srgbClr val="000000"/>
            </a:solidFill>
            <a:miter lim="800000"/>
            <a:headEnd/>
            <a:tailEnd/>
          </a:ln>
        </p:spPr>
      </p:sp>
      <p:sp>
        <p:nvSpPr>
          <p:cNvPr id="38914" name="Rectangle 2"/>
          <p:cNvSpPr txBox="1">
            <a:spLocks noGrp="1" noChangeArrowheads="1"/>
          </p:cNvSpPr>
          <p:nvPr>
            <p:ph type="body" idx="1"/>
          </p:nvPr>
        </p:nvSpPr>
        <p:spPr bwMode="auto">
          <a:xfrm>
            <a:off x="914400" y="4343400"/>
            <a:ext cx="5027613" cy="4024313"/>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218" name="Group 2"/>
          <p:cNvGrpSpPr>
            <a:grpSpLocks/>
          </p:cNvGrpSpPr>
          <p:nvPr/>
        </p:nvGrpSpPr>
        <p:grpSpPr bwMode="auto">
          <a:xfrm>
            <a:off x="0" y="0"/>
            <a:ext cx="8458200" cy="5943600"/>
            <a:chOff x="0" y="0"/>
            <a:chExt cx="5328" cy="3744"/>
          </a:xfrm>
        </p:grpSpPr>
        <p:sp>
          <p:nvSpPr>
            <p:cNvPr id="9219"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endParaRPr lang="en-US"/>
            </a:p>
          </p:txBody>
        </p:sp>
        <p:sp>
          <p:nvSpPr>
            <p:cNvPr id="9220"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endParaRPr lang="en-US"/>
            </a:p>
          </p:txBody>
        </p:sp>
      </p:grpSp>
      <p:sp>
        <p:nvSpPr>
          <p:cNvPr id="9221"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9222" name="Rectangle 6"/>
          <p:cNvSpPr>
            <a:spLocks noGrp="1" noChangeArrowheads="1"/>
          </p:cNvSpPr>
          <p:nvPr>
            <p:ph type="dt" sz="quarter" idx="2"/>
          </p:nvPr>
        </p:nvSpPr>
        <p:spPr/>
        <p:txBody>
          <a:bodyPr/>
          <a:lstStyle>
            <a:lvl1pPr>
              <a:defRPr/>
            </a:lvl1pPr>
          </a:lstStyle>
          <a:p>
            <a:endParaRPr lang="en-US"/>
          </a:p>
        </p:txBody>
      </p:sp>
      <p:sp>
        <p:nvSpPr>
          <p:cNvPr id="9223" name="Rectangle 7"/>
          <p:cNvSpPr>
            <a:spLocks noGrp="1" noChangeArrowheads="1"/>
          </p:cNvSpPr>
          <p:nvPr>
            <p:ph type="ftr" sz="quarter" idx="3"/>
          </p:nvPr>
        </p:nvSpPr>
        <p:spPr/>
        <p:txBody>
          <a:bodyPr/>
          <a:lstStyle>
            <a:lvl1pPr>
              <a:defRPr/>
            </a:lvl1pPr>
          </a:lstStyle>
          <a:p>
            <a:endParaRPr lang="en-US"/>
          </a:p>
        </p:txBody>
      </p:sp>
      <p:sp>
        <p:nvSpPr>
          <p:cNvPr id="9224" name="Rectangle 8"/>
          <p:cNvSpPr>
            <a:spLocks noGrp="1" noChangeArrowheads="1"/>
          </p:cNvSpPr>
          <p:nvPr>
            <p:ph type="sldNum" sz="quarter" idx="4"/>
          </p:nvPr>
        </p:nvSpPr>
        <p:spPr/>
        <p:txBody>
          <a:bodyPr/>
          <a:lstStyle>
            <a:lvl1pPr>
              <a:defRPr/>
            </a:lvl1pPr>
          </a:lstStyle>
          <a:p>
            <a:fld id="{F8E9008E-445C-4860-AC01-ED91B94DD07C}" type="slidenum">
              <a:rPr lang="en-US"/>
              <a:pPr/>
              <a:t>‹#›</a:t>
            </a:fld>
            <a:endParaRPr lang="en-US"/>
          </a:p>
        </p:txBody>
      </p:sp>
      <p:sp>
        <p:nvSpPr>
          <p:cNvPr id="9225" name="Rectangle 9"/>
          <p:cNvSpPr>
            <a:spLocks noGrp="1" noChangeArrowheads="1"/>
          </p:cNvSpPr>
          <p:nvPr>
            <p:ph type="ctrTitle" sz="quarter"/>
          </p:nvPr>
        </p:nvSpPr>
        <p:spPr>
          <a:xfrm>
            <a:off x="685800" y="1768475"/>
            <a:ext cx="7772400" cy="1736725"/>
          </a:xfrm>
        </p:spPr>
        <p:txBody>
          <a:bodyPr anchor="b" anchorCtr="1"/>
          <a:lstStyle>
            <a:lvl1pPr>
              <a:defRPr sz="5400"/>
            </a:lvl1pPr>
          </a:lstStyle>
          <a:p>
            <a:r>
              <a:rPr lang="en-US"/>
              <a:t>Click to edit Master 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B9277A8-DB66-45A7-B648-FDFC5CE058F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8357C4-1E38-48B7-BF61-3CF927C7D2D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2413"/>
            <a:ext cx="6092825" cy="1878012"/>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4963"/>
            <a:ext cx="4037013" cy="4524375"/>
          </a:xfrm>
        </p:spPr>
        <p:txBody>
          <a:bodyPr/>
          <a:lstStyle/>
          <a:p>
            <a:endParaRPr lang="en-US"/>
          </a:p>
        </p:txBody>
      </p:sp>
      <p:sp>
        <p:nvSpPr>
          <p:cNvPr id="4" name="Text Placeholder 3"/>
          <p:cNvSpPr>
            <a:spLocks noGrp="1"/>
          </p:cNvSpPr>
          <p:nvPr>
            <p:ph type="body" sz="half" idx="2"/>
          </p:nvPr>
        </p:nvSpPr>
        <p:spPr>
          <a:xfrm>
            <a:off x="4646613" y="1604963"/>
            <a:ext cx="4037012"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a:xfrm>
            <a:off x="685800" y="6248400"/>
            <a:ext cx="1901825" cy="454025"/>
          </a:xfrm>
        </p:spPr>
        <p:txBody>
          <a:bodyPr/>
          <a:lstStyle>
            <a:lvl1pPr>
              <a:defRPr/>
            </a:lvl1pPr>
          </a:lstStyle>
          <a:p>
            <a:r>
              <a:rPr lang="en-GB"/>
              <a:t>02/16/08</a:t>
            </a:r>
          </a:p>
        </p:txBody>
      </p:sp>
      <p:sp>
        <p:nvSpPr>
          <p:cNvPr id="6" name="Footer Placeholder 5"/>
          <p:cNvSpPr>
            <a:spLocks noGrp="1"/>
          </p:cNvSpPr>
          <p:nvPr>
            <p:ph type="ftr" idx="11"/>
          </p:nvPr>
        </p:nvSpPr>
        <p:spPr>
          <a:xfrm>
            <a:off x="3124200" y="6248400"/>
            <a:ext cx="2892425" cy="454025"/>
          </a:xfrm>
        </p:spPr>
        <p:txBody>
          <a:bodyPr/>
          <a:lstStyle>
            <a:lvl1pPr>
              <a:defRPr/>
            </a:lvl1pPr>
          </a:lstStyle>
          <a:p>
            <a:endParaRPr lang="en-GB"/>
          </a:p>
        </p:txBody>
      </p:sp>
      <p:sp>
        <p:nvSpPr>
          <p:cNvPr id="7" name="Slide Number Placeholder 6"/>
          <p:cNvSpPr>
            <a:spLocks noGrp="1"/>
          </p:cNvSpPr>
          <p:nvPr>
            <p:ph type="sldNum" idx="12"/>
          </p:nvPr>
        </p:nvSpPr>
        <p:spPr>
          <a:xfrm>
            <a:off x="6553200" y="6248400"/>
            <a:ext cx="1901825" cy="454025"/>
          </a:xfrm>
        </p:spPr>
        <p:txBody>
          <a:bodyPr/>
          <a:lstStyle>
            <a:lvl1pPr>
              <a:defRPr/>
            </a:lvl1pPr>
          </a:lstStyle>
          <a:p>
            <a:fld id="{5CB23B63-F5E2-49D8-8249-FBA872ED1EC1}"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2413"/>
            <a:ext cx="6092825" cy="1878012"/>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685800" y="6248400"/>
            <a:ext cx="1901825" cy="454025"/>
          </a:xfrm>
        </p:spPr>
        <p:txBody>
          <a:bodyPr/>
          <a:lstStyle>
            <a:lvl1pPr>
              <a:defRPr/>
            </a:lvl1pPr>
          </a:lstStyle>
          <a:p>
            <a:r>
              <a:rPr lang="en-GB"/>
              <a:t>02/16/08</a:t>
            </a:r>
          </a:p>
        </p:txBody>
      </p:sp>
      <p:sp>
        <p:nvSpPr>
          <p:cNvPr id="4" name="Footer Placeholder 3"/>
          <p:cNvSpPr>
            <a:spLocks noGrp="1"/>
          </p:cNvSpPr>
          <p:nvPr>
            <p:ph type="ftr" idx="11"/>
          </p:nvPr>
        </p:nvSpPr>
        <p:spPr>
          <a:xfrm>
            <a:off x="3124200" y="6248400"/>
            <a:ext cx="2892425" cy="454025"/>
          </a:xfrm>
        </p:spPr>
        <p:txBody>
          <a:bodyPr/>
          <a:lstStyle>
            <a:lvl1pPr>
              <a:defRPr/>
            </a:lvl1pPr>
          </a:lstStyle>
          <a:p>
            <a:endParaRPr lang="en-GB"/>
          </a:p>
        </p:txBody>
      </p:sp>
      <p:sp>
        <p:nvSpPr>
          <p:cNvPr id="5" name="Slide Number Placeholder 4"/>
          <p:cNvSpPr>
            <a:spLocks noGrp="1"/>
          </p:cNvSpPr>
          <p:nvPr>
            <p:ph type="sldNum" idx="12"/>
          </p:nvPr>
        </p:nvSpPr>
        <p:spPr>
          <a:xfrm>
            <a:off x="6553200" y="6248400"/>
            <a:ext cx="1901825" cy="454025"/>
          </a:xfrm>
        </p:spPr>
        <p:txBody>
          <a:bodyPr/>
          <a:lstStyle>
            <a:lvl1pPr>
              <a:defRPr/>
            </a:lvl1pPr>
          </a:lstStyle>
          <a:p>
            <a:fld id="{2FE53355-2006-4B72-99C8-159450AEF17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F9431A4-65D0-4701-9826-DB178006852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F5707AA-7057-4249-81F1-F2222173A6C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154ED92-7B92-4D2E-9040-027BC7D0C18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DFFE9EB-96BA-4F3A-8FE6-CBFAD372BA6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B472C43-2E01-49F9-8551-41BEA6D087C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DB14946-26D8-422C-A757-F1364A4D32A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3F70544-E38B-4FDD-888D-165967C11B2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FC80391-E14F-4FCF-8FE6-0DE9CD595FB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194" name="Group 2"/>
          <p:cNvGrpSpPr>
            <a:grpSpLocks/>
          </p:cNvGrpSpPr>
          <p:nvPr/>
        </p:nvGrpSpPr>
        <p:grpSpPr bwMode="auto">
          <a:xfrm>
            <a:off x="0" y="0"/>
            <a:ext cx="7242175" cy="1981200"/>
            <a:chOff x="0" y="0"/>
            <a:chExt cx="4562" cy="1248"/>
          </a:xfrm>
        </p:grpSpPr>
        <p:sp>
          <p:nvSpPr>
            <p:cNvPr id="8195"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endParaRPr lang="en-US"/>
            </a:p>
          </p:txBody>
        </p:sp>
        <p:sp>
          <p:nvSpPr>
            <p:cNvPr id="8196"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grpSp>
      <p:sp>
        <p:nvSpPr>
          <p:cNvPr id="8197" name="Rectangle 5"/>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8" name="Rectangle 6"/>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9"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endParaRPr lang="en-US"/>
          </a:p>
        </p:txBody>
      </p:sp>
      <p:sp>
        <p:nvSpPr>
          <p:cNvPr id="8200"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endParaRPr lang="en-US"/>
          </a:p>
        </p:txBody>
      </p:sp>
      <p:sp>
        <p:nvSpPr>
          <p:cNvPr id="8201"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fld id="{7320BA60-3E4C-4048-B1F2-6E9EDBC9436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hyperlink" Target="http://www.pbs.org/pov/twelvedisciples/video_classroom2.php" TargetMode="External"/><Relationship Id="rId2" Type="http://schemas.openxmlformats.org/officeDocument/2006/relationships/hyperlink" Target="http://www.pbs.org/pov/twelvedisciples/video_classroom1.ph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Cry, the Beloved Country</a:t>
            </a:r>
          </a:p>
        </p:txBody>
      </p:sp>
      <p:sp>
        <p:nvSpPr>
          <p:cNvPr id="2051" name="Rectangle 3"/>
          <p:cNvSpPr>
            <a:spLocks noGrp="1" noChangeArrowheads="1"/>
          </p:cNvSpPr>
          <p:nvPr>
            <p:ph type="subTitle" idx="1"/>
          </p:nvPr>
        </p:nvSpPr>
        <p:spPr/>
        <p:txBody>
          <a:bodyPr/>
          <a:lstStyle/>
          <a:p>
            <a:r>
              <a:rPr lang="en-US"/>
              <a:t>Alan Paton</a:t>
            </a:r>
          </a:p>
          <a:p>
            <a:r>
              <a:rPr lang="en-US"/>
              <a:t>1903-1988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SA History, Continued</a:t>
            </a:r>
          </a:p>
        </p:txBody>
      </p:sp>
      <p:sp>
        <p:nvSpPr>
          <p:cNvPr id="19459" name="Rectangle 3"/>
          <p:cNvSpPr>
            <a:spLocks noGrp="1" noChangeArrowheads="1"/>
          </p:cNvSpPr>
          <p:nvPr>
            <p:ph type="body" idx="1"/>
          </p:nvPr>
        </p:nvSpPr>
        <p:spPr/>
        <p:txBody>
          <a:bodyPr/>
          <a:lstStyle/>
          <a:p>
            <a:r>
              <a:rPr lang="en-US"/>
              <a:t>In 1820, British immigrants settled on the eastern coast of South Africa, in an attempt to push back the native tribes in that region.</a:t>
            </a:r>
          </a:p>
          <a:p>
            <a:r>
              <a:rPr lang="en-US"/>
              <a:t>British missionaries, opposed to slavery, arrived in the early 1800s and caused further division between the British and slave-owning Dutch.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And More Boer History </a:t>
            </a:r>
          </a:p>
        </p:txBody>
      </p:sp>
      <p:sp>
        <p:nvSpPr>
          <p:cNvPr id="20483" name="Rectangle 3"/>
          <p:cNvSpPr>
            <a:spLocks noGrp="1" noChangeArrowheads="1"/>
          </p:cNvSpPr>
          <p:nvPr>
            <p:ph type="body" idx="1"/>
          </p:nvPr>
        </p:nvSpPr>
        <p:spPr/>
        <p:txBody>
          <a:bodyPr/>
          <a:lstStyle/>
          <a:p>
            <a:r>
              <a:rPr lang="en-US"/>
              <a:t>After Britain outlawed slavery, the Boers began a moving north and east of Capetown and formed two republics—the Orange Free State and the Transvaal or ZAR. </a:t>
            </a:r>
          </a:p>
          <a:p>
            <a:r>
              <a:rPr lang="en-US"/>
              <a:t>This division led to the Boer Wars in the from the late 1880s-early 1900s, in which Britain emerges as the victor.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 Apartheid—”Separateness”</a:t>
            </a:r>
          </a:p>
        </p:txBody>
      </p:sp>
      <p:sp>
        <p:nvSpPr>
          <p:cNvPr id="21507" name="Rectangle 3"/>
          <p:cNvSpPr>
            <a:spLocks noGrp="1" noChangeArrowheads="1"/>
          </p:cNvSpPr>
          <p:nvPr>
            <p:ph type="body" idx="1"/>
          </p:nvPr>
        </p:nvSpPr>
        <p:spPr/>
        <p:txBody>
          <a:bodyPr/>
          <a:lstStyle/>
          <a:p>
            <a:pPr>
              <a:lnSpc>
                <a:spcPct val="80000"/>
              </a:lnSpc>
            </a:pPr>
            <a:r>
              <a:rPr lang="en-US" sz="2800"/>
              <a:t>1948-1990—Laws aimed at segregating races and maintaining strict control over non-whites—legalized racial discrimination by:</a:t>
            </a:r>
          </a:p>
          <a:p>
            <a:pPr lvl="1">
              <a:lnSpc>
                <a:spcPct val="80000"/>
              </a:lnSpc>
            </a:pPr>
            <a:r>
              <a:rPr lang="en-US" sz="2400"/>
              <a:t>Prohibiting inter-racial marriages</a:t>
            </a:r>
          </a:p>
          <a:p>
            <a:pPr lvl="1">
              <a:lnSpc>
                <a:spcPct val="80000"/>
              </a:lnSpc>
            </a:pPr>
            <a:r>
              <a:rPr lang="en-US" sz="2400"/>
              <a:t>Barring blacks from holding jobs classified as “skilled labor,” or almost all well-paying jobs</a:t>
            </a:r>
          </a:p>
          <a:p>
            <a:pPr lvl="1">
              <a:lnSpc>
                <a:spcPct val="80000"/>
              </a:lnSpc>
            </a:pPr>
            <a:r>
              <a:rPr lang="en-US" sz="2400"/>
              <a:t>Mandating separate schools and hospitals</a:t>
            </a:r>
          </a:p>
          <a:p>
            <a:pPr lvl="1">
              <a:lnSpc>
                <a:spcPct val="80000"/>
              </a:lnSpc>
            </a:pPr>
            <a:r>
              <a:rPr lang="en-US" sz="2400"/>
              <a:t>Restricting the movement of blacks through “pass laws” which required blacks to carry passes with ID and fingerprints</a:t>
            </a:r>
          </a:p>
          <a:p>
            <a:pPr lvl="1">
              <a:lnSpc>
                <a:spcPct val="80000"/>
              </a:lnSpc>
            </a:pPr>
            <a:r>
              <a:rPr lang="en-US" sz="2400"/>
              <a:t>Restricted land ownership by blacks</a:t>
            </a:r>
          </a:p>
          <a:p>
            <a:pPr lvl="1">
              <a:lnSpc>
                <a:spcPct val="80000"/>
              </a:lnSpc>
            </a:pPr>
            <a:r>
              <a:rPr lang="en-US" sz="2400"/>
              <a:t>Required all South Africans to register by race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Apartheid in the ‘50s and ‘60s</a:t>
            </a:r>
          </a:p>
        </p:txBody>
      </p:sp>
      <p:sp>
        <p:nvSpPr>
          <p:cNvPr id="22531" name="Rectangle 3"/>
          <p:cNvSpPr>
            <a:spLocks noGrp="1" noChangeArrowheads="1"/>
          </p:cNvSpPr>
          <p:nvPr>
            <p:ph type="body" idx="1"/>
          </p:nvPr>
        </p:nvSpPr>
        <p:spPr/>
        <p:txBody>
          <a:bodyPr/>
          <a:lstStyle/>
          <a:p>
            <a:pPr>
              <a:lnSpc>
                <a:spcPct val="80000"/>
              </a:lnSpc>
            </a:pPr>
            <a:r>
              <a:rPr lang="en-US" sz="2800"/>
              <a:t>1951—government established reserves or “homelands” and assigned Africans to these homelands according to their tribe of origin.  This stripped native blacks of their South African citizenship.</a:t>
            </a:r>
          </a:p>
          <a:p>
            <a:pPr>
              <a:lnSpc>
                <a:spcPct val="80000"/>
              </a:lnSpc>
            </a:pPr>
            <a:r>
              <a:rPr lang="en-US" sz="2800"/>
              <a:t>1960s—the UN called for sanctions against the Republic of South Africa to protest apartheid and human rights but had little effect for three decades.</a:t>
            </a:r>
          </a:p>
          <a:p>
            <a:pPr>
              <a:lnSpc>
                <a:spcPct val="80000"/>
              </a:lnSpc>
            </a:pPr>
            <a:r>
              <a:rPr lang="en-US" sz="2800"/>
              <a:t>1964--Nelson Mandela, the leader of the anti-Apartheid movement, was tried for treason and sentenced to life in prison.</a:t>
            </a:r>
          </a:p>
          <a:p>
            <a:pPr>
              <a:lnSpc>
                <a:spcPct val="80000"/>
              </a:lnSpc>
            </a:pPr>
            <a:endParaRPr lang="en-US"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End of Apartheid</a:t>
            </a:r>
          </a:p>
        </p:txBody>
      </p:sp>
      <p:sp>
        <p:nvSpPr>
          <p:cNvPr id="23555" name="Rectangle 3"/>
          <p:cNvSpPr>
            <a:spLocks noGrp="1" noChangeArrowheads="1"/>
          </p:cNvSpPr>
          <p:nvPr>
            <p:ph type="body" idx="1"/>
          </p:nvPr>
        </p:nvSpPr>
        <p:spPr/>
        <p:txBody>
          <a:bodyPr/>
          <a:lstStyle/>
          <a:p>
            <a:pPr>
              <a:lnSpc>
                <a:spcPct val="90000"/>
              </a:lnSpc>
            </a:pPr>
            <a:r>
              <a:rPr lang="en-US" sz="2800"/>
              <a:t>1976—a peaceful march by Soweto schoolchildren  turns deadly when police fire into the crowd, sparking rioting and international outrage.</a:t>
            </a:r>
          </a:p>
          <a:p>
            <a:pPr>
              <a:lnSpc>
                <a:spcPct val="90000"/>
              </a:lnSpc>
            </a:pPr>
            <a:r>
              <a:rPr lang="en-US" sz="2800"/>
              <a:t>1980s—international pressure mounted</a:t>
            </a:r>
          </a:p>
          <a:p>
            <a:pPr>
              <a:lnSpc>
                <a:spcPct val="90000"/>
              </a:lnSpc>
            </a:pPr>
            <a:r>
              <a:rPr lang="en-US" sz="2800"/>
              <a:t>1990—South Africa freed Mandela and began repealing apartheid laws</a:t>
            </a:r>
          </a:p>
          <a:p>
            <a:pPr>
              <a:lnSpc>
                <a:spcPct val="90000"/>
              </a:lnSpc>
            </a:pPr>
            <a:r>
              <a:rPr lang="en-US" sz="2800"/>
              <a:t>1994—blacks and mixed-race South Africans were allowed to vote, electing Mandela president.  He served until 1999.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dirty="0" smtClean="0"/>
              <a:t>1. </a:t>
            </a:r>
            <a:r>
              <a:rPr lang="en-US" dirty="0" err="1" smtClean="0"/>
              <a:t>Ndotsheni</a:t>
            </a:r>
            <a:r>
              <a:rPr lang="en-US" dirty="0" smtClean="0"/>
              <a:t>--Stephen’s home--old 					ways</a:t>
            </a:r>
          </a:p>
          <a:p>
            <a:r>
              <a:rPr lang="en-US" dirty="0" smtClean="0"/>
              <a:t>2. Johannesburg--new place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Johannesburg</a:t>
            </a:r>
            <a:endParaRPr lang="en-US" dirty="0"/>
          </a:p>
        </p:txBody>
      </p:sp>
      <p:sp>
        <p:nvSpPr>
          <p:cNvPr id="3" name="Content Placeholder 2"/>
          <p:cNvSpPr>
            <a:spLocks noGrp="1"/>
          </p:cNvSpPr>
          <p:nvPr>
            <p:ph idx="1"/>
          </p:nvPr>
        </p:nvSpPr>
        <p:spPr/>
        <p:txBody>
          <a:bodyPr/>
          <a:lstStyle/>
          <a:p>
            <a:pPr>
              <a:lnSpc>
                <a:spcPct val="96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FFFFFF"/>
                </a:solidFill>
                <a:latin typeface="Batang" pitchFamily="16" charset="0"/>
              </a:rPr>
              <a:t>In 1886, gold mines were discovered and gave rise to the creation of this city.</a:t>
            </a:r>
          </a:p>
          <a:p>
            <a:pPr>
              <a:lnSpc>
                <a:spcPct val="96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a:solidFill>
                <a:srgbClr val="FFFFFF"/>
              </a:solidFill>
              <a:latin typeface="Batang" pitchFamily="16" charset="0"/>
            </a:endParaRPr>
          </a:p>
          <a:p>
            <a:pPr>
              <a:lnSpc>
                <a:spcPct val="96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FFFFFF"/>
                </a:solidFill>
                <a:latin typeface="Batang" pitchFamily="16" charset="0"/>
              </a:rPr>
              <a:t>The setting for </a:t>
            </a:r>
            <a:r>
              <a:rPr lang="en-GB" i="1" dirty="0">
                <a:solidFill>
                  <a:srgbClr val="FFFFFF"/>
                </a:solidFill>
                <a:latin typeface="Batang" pitchFamily="16" charset="0"/>
              </a:rPr>
              <a:t>Cry, The Beloved Country, </a:t>
            </a:r>
            <a:r>
              <a:rPr lang="en-GB" dirty="0">
                <a:solidFill>
                  <a:srgbClr val="FFFFFF"/>
                </a:solidFill>
                <a:latin typeface="Batang" pitchFamily="16" charset="0"/>
              </a:rPr>
              <a:t>it provides a realistic stage for the unfortunate racially based tension that mounted at the end of World War II due to the increasing number of people moving to Johannesburg from nearby outlying rural areas in Africa.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cstate="print"/>
          <a:srcRect/>
          <a:stretch>
            <a:fillRect/>
          </a:stretch>
        </p:blipFill>
        <p:spPr bwMode="auto">
          <a:xfrm>
            <a:off x="457200" y="476250"/>
            <a:ext cx="8229600" cy="5924550"/>
          </a:xfrm>
          <a:prstGeom prst="rect">
            <a:avLst/>
          </a:prstGeom>
          <a:noFill/>
          <a:ln w="9525">
            <a:noFill/>
            <a:round/>
            <a:headEnd/>
            <a:tailEnd/>
          </a:ln>
          <a:effectLst/>
        </p:spPr>
      </p:pic>
      <p:sp>
        <p:nvSpPr>
          <p:cNvPr id="9218" name="Text Box 2"/>
          <p:cNvSpPr txBox="1">
            <a:spLocks noChangeArrowheads="1"/>
          </p:cNvSpPr>
          <p:nvPr/>
        </p:nvSpPr>
        <p:spPr bwMode="auto">
          <a:xfrm>
            <a:off x="3200400" y="685800"/>
            <a:ext cx="5715000" cy="546100"/>
          </a:xfrm>
          <a:prstGeom prst="rect">
            <a:avLst/>
          </a:prstGeom>
          <a:noFill/>
          <a:ln w="9525">
            <a:noFill/>
            <a:round/>
            <a:headEnd/>
            <a:tailEnd/>
          </a:ln>
          <a:effectLst/>
        </p:spPr>
        <p:txBody>
          <a:bodyPr lIns="90000" tIns="45000" rIns="90000" bIns="45000"/>
          <a:lstStyle/>
          <a:p>
            <a:pPr>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a:solidFill>
                  <a:srgbClr val="000000"/>
                </a:solidFill>
              </a:rPr>
              <a:t>Johannesburg - 1931</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Novel Structure</a:t>
            </a:r>
            <a:endParaRPr lang="en-US" dirty="0"/>
          </a:p>
        </p:txBody>
      </p:sp>
      <p:sp>
        <p:nvSpPr>
          <p:cNvPr id="6" name="Content Placeholder 5"/>
          <p:cNvSpPr>
            <a:spLocks noGrp="1"/>
          </p:cNvSpPr>
          <p:nvPr>
            <p:ph idx="1"/>
          </p:nvPr>
        </p:nvSpPr>
        <p:spPr/>
        <p:txBody>
          <a:bodyPr/>
          <a:lstStyle/>
          <a:p>
            <a:r>
              <a:rPr lang="en-US" dirty="0" smtClean="0"/>
              <a:t>3 Books; Short Chapters</a:t>
            </a:r>
          </a:p>
          <a:p>
            <a:pPr lvl="1"/>
            <a:r>
              <a:rPr lang="en-US" dirty="0" smtClean="0"/>
              <a:t>Each contains a different POV</a:t>
            </a:r>
          </a:p>
          <a:p>
            <a:r>
              <a:rPr lang="en-US" dirty="0" smtClean="0"/>
              <a:t>Narrative + Intercalary Chapters (Commentary)</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 Allusions</a:t>
            </a:r>
            <a:endParaRPr lang="en-US" dirty="0"/>
          </a:p>
        </p:txBody>
      </p:sp>
      <p:sp>
        <p:nvSpPr>
          <p:cNvPr id="3" name="Content Placeholder 2"/>
          <p:cNvSpPr>
            <a:spLocks noGrp="1"/>
          </p:cNvSpPr>
          <p:nvPr>
            <p:ph idx="1"/>
          </p:nvPr>
        </p:nvSpPr>
        <p:spPr/>
        <p:txBody>
          <a:bodyPr/>
          <a:lstStyle/>
          <a:p>
            <a:r>
              <a:rPr lang="en-US" dirty="0" smtClean="0"/>
              <a:t>1. Absalom: King David’s favorite but 	rebellious son (II Samuel 18:33)</a:t>
            </a:r>
          </a:p>
          <a:p>
            <a:r>
              <a:rPr lang="en-US" dirty="0" smtClean="0"/>
              <a:t>2. Arthur: King Arthur, “Father” of GB</a:t>
            </a:r>
          </a:p>
          <a:p>
            <a:r>
              <a:rPr lang="en-US" dirty="0" smtClean="0"/>
              <a:t>3. Gertrude: Adulterous mother in </a:t>
            </a:r>
            <a:r>
              <a:rPr lang="en-US" u="sng" dirty="0" smtClean="0"/>
              <a:t>Hamlet</a:t>
            </a:r>
            <a:endParaRPr lang="en-US" dirty="0" smtClean="0"/>
          </a:p>
          <a:p>
            <a:r>
              <a:rPr lang="en-US" dirty="0" smtClean="0"/>
              <a:t>4. </a:t>
            </a:r>
            <a:r>
              <a:rPr lang="en-US" dirty="0" err="1" smtClean="0"/>
              <a:t>Theophilus</a:t>
            </a:r>
            <a:r>
              <a:rPr lang="en-US" dirty="0" smtClean="0"/>
              <a:t> (</a:t>
            </a:r>
            <a:r>
              <a:rPr lang="en-US" dirty="0" err="1" smtClean="0"/>
              <a:t>Msimangu</a:t>
            </a:r>
            <a:r>
              <a:rPr lang="en-US" dirty="0" smtClean="0"/>
              <a:t>): “lover of God”</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Author’s Background</a:t>
            </a:r>
          </a:p>
        </p:txBody>
      </p:sp>
      <p:sp>
        <p:nvSpPr>
          <p:cNvPr id="10243" name="Rectangle 3"/>
          <p:cNvSpPr>
            <a:spLocks noGrp="1" noChangeArrowheads="1"/>
          </p:cNvSpPr>
          <p:nvPr>
            <p:ph type="body" idx="1"/>
          </p:nvPr>
        </p:nvSpPr>
        <p:spPr/>
        <p:txBody>
          <a:bodyPr/>
          <a:lstStyle/>
          <a:p>
            <a:r>
              <a:rPr lang="en-US" sz="2800"/>
              <a:t>Born in Pietermaritzburg in the Natal Province in eastern South Africa, a region once known as Zululand</a:t>
            </a:r>
          </a:p>
          <a:p>
            <a:r>
              <a:rPr lang="en-US" sz="2800"/>
              <a:t>Parents were devout Christians</a:t>
            </a:r>
          </a:p>
          <a:p>
            <a:r>
              <a:rPr lang="en-US" sz="2800"/>
              <a:t>Attended Natal University College, where he studied mathematics and physics</a:t>
            </a:r>
          </a:p>
          <a:p>
            <a:r>
              <a:rPr lang="en-US" sz="2800"/>
              <a:t>was principal of the Diepkloof Reformatory for black youths in Johannesburg—improved conditions and sought to rehabilitate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457200" y="457200"/>
            <a:ext cx="8229600" cy="914400"/>
          </a:xfrm>
          <a:ln/>
        </p:spPr>
        <p:txBody>
          <a:bodyPr lIns="0" tIns="0"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600" b="1"/>
              <a:t>South Africa's Acclaim</a:t>
            </a:r>
          </a:p>
        </p:txBody>
      </p:sp>
      <p:pic>
        <p:nvPicPr>
          <p:cNvPr id="17410" name="Picture 2"/>
          <p:cNvPicPr>
            <a:picLocks noChangeAspect="1" noChangeArrowheads="1"/>
          </p:cNvPicPr>
          <p:nvPr/>
        </p:nvPicPr>
        <p:blipFill>
          <a:blip r:embed="rId3" cstate="print"/>
          <a:srcRect/>
          <a:stretch>
            <a:fillRect/>
          </a:stretch>
        </p:blipFill>
        <p:spPr bwMode="auto">
          <a:xfrm>
            <a:off x="685800" y="1371600"/>
            <a:ext cx="2743200" cy="1600200"/>
          </a:xfrm>
          <a:prstGeom prst="rect">
            <a:avLst/>
          </a:prstGeom>
          <a:noFill/>
          <a:ln w="9525">
            <a:noFill/>
            <a:round/>
            <a:headEnd/>
            <a:tailEnd/>
          </a:ln>
          <a:effectLst/>
        </p:spPr>
      </p:pic>
      <p:sp>
        <p:nvSpPr>
          <p:cNvPr id="17411" name="Text Box 3"/>
          <p:cNvSpPr txBox="1">
            <a:spLocks noChangeArrowheads="1"/>
          </p:cNvSpPr>
          <p:nvPr/>
        </p:nvSpPr>
        <p:spPr bwMode="auto">
          <a:xfrm>
            <a:off x="533400" y="5410200"/>
            <a:ext cx="2971800" cy="746125"/>
          </a:xfrm>
          <a:prstGeom prst="rect">
            <a:avLst/>
          </a:prstGeom>
          <a:noFill/>
          <a:ln w="9525">
            <a:noFill/>
            <a:round/>
            <a:headEnd/>
            <a:tailEnd/>
          </a:ln>
          <a:effectLst/>
        </p:spPr>
        <p:txBody>
          <a:bodyPr lIns="90000" tIns="45000" rIns="90000" bIns="450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t>South Africa's President Kgalema Motlanthe</a:t>
            </a:r>
            <a:r>
              <a:rPr lang="en-US"/>
              <a:t> </a:t>
            </a:r>
            <a:endParaRPr lang="en-GB"/>
          </a:p>
        </p:txBody>
      </p:sp>
      <p:sp>
        <p:nvSpPr>
          <p:cNvPr id="17413" name="Text Box 5"/>
          <p:cNvSpPr txBox="1">
            <a:spLocks noChangeArrowheads="1"/>
          </p:cNvSpPr>
          <p:nvPr/>
        </p:nvSpPr>
        <p:spPr bwMode="auto">
          <a:xfrm>
            <a:off x="4343400" y="2971800"/>
            <a:ext cx="4114800" cy="430213"/>
          </a:xfrm>
          <a:prstGeom prst="rect">
            <a:avLst/>
          </a:prstGeom>
          <a:noFill/>
          <a:ln w="9525">
            <a:noFill/>
            <a:round/>
            <a:headEnd/>
            <a:tailEnd/>
          </a:ln>
          <a:effectLst/>
        </p:spPr>
        <p:txBody>
          <a:bodyPr wrap="none" anchor="ctr"/>
          <a:lstStyle/>
          <a:p>
            <a:endParaRPr lang="en-US"/>
          </a:p>
        </p:txBody>
      </p:sp>
      <p:sp>
        <p:nvSpPr>
          <p:cNvPr id="17414" name="Text Box 6"/>
          <p:cNvSpPr txBox="1">
            <a:spLocks noChangeArrowheads="1"/>
          </p:cNvSpPr>
          <p:nvPr/>
        </p:nvSpPr>
        <p:spPr bwMode="auto">
          <a:xfrm>
            <a:off x="3429000" y="1398588"/>
            <a:ext cx="4572000" cy="3403600"/>
          </a:xfrm>
          <a:prstGeom prst="rect">
            <a:avLst/>
          </a:prstGeom>
          <a:noFill/>
          <a:ln w="9525">
            <a:noFill/>
            <a:round/>
            <a:headEnd/>
            <a:tailEnd/>
          </a:ln>
          <a:effectLst/>
        </p:spPr>
        <p:txBody>
          <a:bodyPr lIns="90000" tIns="45000" rIns="90000" bIns="45000"/>
          <a:lstStyle/>
          <a:p>
            <a:pPr algn="ctr">
              <a:lnSpc>
                <a:spcPct val="89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a:solidFill>
                  <a:srgbClr val="E6E6E6"/>
                </a:solidFill>
                <a:latin typeface="Batang" pitchFamily="16" charset="0"/>
              </a:rPr>
              <a:t>Population:  43,997,828 </a:t>
            </a:r>
          </a:p>
          <a:p>
            <a:pPr algn="ctr">
              <a:lnSpc>
                <a:spcPct val="89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3200">
              <a:solidFill>
                <a:srgbClr val="E6E6E6"/>
              </a:solidFill>
              <a:latin typeface="Batang" pitchFamily="16" charset="0"/>
            </a:endParaRPr>
          </a:p>
          <a:p>
            <a:pPr algn="ctr">
              <a:lnSpc>
                <a:spcPct val="89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a:solidFill>
                  <a:srgbClr val="E6E6E6"/>
                </a:solidFill>
                <a:latin typeface="Batang" pitchFamily="16" charset="0"/>
              </a:rPr>
              <a:t>Total Area: </a:t>
            </a:r>
          </a:p>
          <a:p>
            <a:pPr algn="ctr" hangingPunct="0">
              <a:lnSpc>
                <a:spcPct val="96000"/>
              </a:lnSpc>
              <a:spcBef>
                <a:spcPts val="888"/>
              </a:spcBef>
              <a:spcAft>
                <a:spcPts val="888"/>
              </a:spcAft>
              <a:buSzPct val="45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a:solidFill>
                  <a:srgbClr val="E6E6E6"/>
                </a:solidFill>
                <a:latin typeface="Batang" pitchFamily="16" charset="0"/>
                <a:ea typeface="Arial Unicode MS" pitchFamily="34" charset="-128"/>
                <a:cs typeface="Arial Unicode MS" pitchFamily="34" charset="-128"/>
              </a:rPr>
              <a:t>471,008 sq mi </a:t>
            </a: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3200">
              <a:solidFill>
                <a:srgbClr val="000000"/>
              </a:solidFill>
            </a:endParaRP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3200">
              <a:solidFill>
                <a:srgbClr val="000000"/>
              </a:solidFill>
            </a:endParaRPr>
          </a:p>
        </p:txBody>
      </p:sp>
      <p:sp>
        <p:nvSpPr>
          <p:cNvPr id="17415" name="Text Box 7"/>
          <p:cNvSpPr txBox="1">
            <a:spLocks noChangeArrowheads="1"/>
          </p:cNvSpPr>
          <p:nvPr/>
        </p:nvSpPr>
        <p:spPr bwMode="auto">
          <a:xfrm>
            <a:off x="3429000" y="3886200"/>
            <a:ext cx="5029200" cy="2286000"/>
          </a:xfrm>
          <a:prstGeom prst="rect">
            <a:avLst/>
          </a:prstGeom>
          <a:noFill/>
          <a:ln w="9525">
            <a:noFill/>
            <a:round/>
            <a:headEnd/>
            <a:tailEnd/>
          </a:ln>
          <a:effectLst/>
        </p:spPr>
        <p:txBody>
          <a:bodyPr lIns="90000" tIns="45000" rIns="90000" bIns="45000"/>
          <a:lstStyle/>
          <a:p>
            <a:pPr>
              <a:lnSpc>
                <a:spcPct val="89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b="1">
                <a:solidFill>
                  <a:srgbClr val="FFFFFF"/>
                </a:solidFill>
                <a:latin typeface="Batang" pitchFamily="16" charset="0"/>
              </a:rPr>
              <a:t>Today, eleven languages are recognized as the official language. </a:t>
            </a:r>
            <a:r>
              <a:rPr lang="en-GB" b="1">
                <a:solidFill>
                  <a:srgbClr val="FFFFFF"/>
                </a:solidFill>
              </a:rPr>
              <a:t> </a:t>
            </a: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800" b="1">
              <a:solidFill>
                <a:srgbClr val="FFFFFF"/>
              </a:solidFill>
            </a:endParaRP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800" b="1">
                <a:solidFill>
                  <a:srgbClr val="FFFFFF"/>
                </a:solidFill>
              </a:rPr>
              <a:t>IsiZulu 23.8%, IsiXhosa 17.6%, Afrikaans 13.3%, Sepedi 9.4%, English 8.2%, Setswana 8.2%, Sesotho 7.9%, Xitsonga 4.4%, other 7.2% (2001)</a:t>
            </a:r>
            <a:r>
              <a:rPr lang="ar-SA" sz="1800" b="1">
                <a:solidFill>
                  <a:srgbClr val="FFFFFF"/>
                </a:solidFill>
                <a:cs typeface="Arial" charset="0"/>
              </a:rPr>
              <a:t>‏</a:t>
            </a:r>
            <a:endParaRPr lang="en-GB" sz="1800" b="1">
              <a:solidFill>
                <a:srgbClr val="FFFFFF"/>
              </a:solidFill>
            </a:endParaRPr>
          </a:p>
        </p:txBody>
      </p:sp>
      <p:pic>
        <p:nvPicPr>
          <p:cNvPr id="17418" name="Picture 10" descr="Jacob Zuma addresses supporters in East London, South Africa, 10 January 2009"/>
          <p:cNvPicPr>
            <a:picLocks noChangeAspect="1" noChangeArrowheads="1"/>
          </p:cNvPicPr>
          <p:nvPr/>
        </p:nvPicPr>
        <p:blipFill>
          <a:blip r:embed="rId4" cstate="print"/>
          <a:srcRect/>
          <a:stretch>
            <a:fillRect/>
          </a:stretch>
        </p:blipFill>
        <p:spPr bwMode="auto">
          <a:xfrm>
            <a:off x="685800" y="3276600"/>
            <a:ext cx="2667000" cy="2006600"/>
          </a:xfrm>
          <a:prstGeom prst="rect">
            <a:avLst/>
          </a:prstGeom>
          <a:noFill/>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Clips</a:t>
            </a:r>
            <a:endParaRPr lang="en-US" dirty="0"/>
          </a:p>
        </p:txBody>
      </p:sp>
      <p:sp>
        <p:nvSpPr>
          <p:cNvPr id="3" name="Content Placeholder 2"/>
          <p:cNvSpPr>
            <a:spLocks noGrp="1"/>
          </p:cNvSpPr>
          <p:nvPr>
            <p:ph idx="1"/>
          </p:nvPr>
        </p:nvSpPr>
        <p:spPr/>
        <p:txBody>
          <a:bodyPr/>
          <a:lstStyle/>
          <a:p>
            <a:r>
              <a:rPr lang="en-US" dirty="0" smtClean="0">
                <a:hlinkClick r:id="rId2"/>
              </a:rPr>
              <a:t>http://www.pbs.org/pov/twelvedisciples/video_classroom1.php#.UssgddJDuSo</a:t>
            </a:r>
            <a:endParaRPr lang="en-US" dirty="0" smtClean="0"/>
          </a:p>
          <a:p>
            <a:r>
              <a:rPr lang="en-US" dirty="0" smtClean="0">
                <a:hlinkClick r:id="rId3"/>
              </a:rPr>
              <a:t>http://www.pbs.org/pov/twelvedisciples/video_classroom2.php#.UtPpxdJDuSo</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Cry, the Beloved Country</a:t>
            </a:r>
          </a:p>
        </p:txBody>
      </p:sp>
      <p:sp>
        <p:nvSpPr>
          <p:cNvPr id="11267" name="Rectangle 3"/>
          <p:cNvSpPr>
            <a:spLocks noGrp="1" noChangeArrowheads="1"/>
          </p:cNvSpPr>
          <p:nvPr>
            <p:ph type="body" idx="1"/>
          </p:nvPr>
        </p:nvSpPr>
        <p:spPr/>
        <p:txBody>
          <a:bodyPr/>
          <a:lstStyle/>
          <a:p>
            <a:r>
              <a:rPr lang="en-US"/>
              <a:t>Published in February 1948</a:t>
            </a:r>
          </a:p>
          <a:p>
            <a:r>
              <a:rPr lang="en-US"/>
              <a:t>Novel was a huge success in Europe and U.S. but unpopular in South Africa</a:t>
            </a:r>
          </a:p>
          <a:p>
            <a:r>
              <a:rPr lang="en-US"/>
              <a:t>The novel was translated into Zulu and a number of other languages and has sold well over 15 million copies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Paton’s Social Conscience</a:t>
            </a:r>
          </a:p>
        </p:txBody>
      </p:sp>
      <p:sp>
        <p:nvSpPr>
          <p:cNvPr id="12291" name="Rectangle 3"/>
          <p:cNvSpPr>
            <a:spLocks noGrp="1" noChangeArrowheads="1"/>
          </p:cNvSpPr>
          <p:nvPr>
            <p:ph type="body" idx="1"/>
          </p:nvPr>
        </p:nvSpPr>
        <p:spPr/>
        <p:txBody>
          <a:bodyPr/>
          <a:lstStyle/>
          <a:p>
            <a:r>
              <a:rPr lang="en-US"/>
              <a:t>Paton is considered a reformer and used his novels, short stories and essays as vehicles for his strong philosophical and moral viewpoints.  </a:t>
            </a:r>
          </a:p>
          <a:p>
            <a:r>
              <a:rPr lang="en-US"/>
              <a:t>Strove to promote social change, particularly with regard to the treatment of native South Africans and the preservation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Literary Techniques</a:t>
            </a:r>
          </a:p>
        </p:txBody>
      </p:sp>
      <p:sp>
        <p:nvSpPr>
          <p:cNvPr id="14339" name="Rectangle 3"/>
          <p:cNvSpPr>
            <a:spLocks noGrp="1" noChangeArrowheads="1"/>
          </p:cNvSpPr>
          <p:nvPr>
            <p:ph type="body" idx="1"/>
          </p:nvPr>
        </p:nvSpPr>
        <p:spPr/>
        <p:txBody>
          <a:bodyPr/>
          <a:lstStyle/>
          <a:p>
            <a:r>
              <a:rPr lang="en-US" sz="2800" dirty="0"/>
              <a:t>Intercalary Chapters or “Inserted”—a passage that is not part of the narrative and does not involve the main characters. Usually used to make a thematic point, or to describe a scene that is apart from the action.  </a:t>
            </a:r>
          </a:p>
          <a:p>
            <a:r>
              <a:rPr lang="en-US" sz="2800" dirty="0"/>
              <a:t>Dialogue---Paton’s use of dashes, rather than quotation marks, serves to quicken the pace of the dialogue and to emphasize words, rather than the speaker.  Speaker is rarely identified, requiring the reader to pay careful attention.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Literary Techniques, Continued</a:t>
            </a:r>
          </a:p>
        </p:txBody>
      </p:sp>
      <p:sp>
        <p:nvSpPr>
          <p:cNvPr id="15363" name="Rectangle 3"/>
          <p:cNvSpPr>
            <a:spLocks noGrp="1" noChangeArrowheads="1"/>
          </p:cNvSpPr>
          <p:nvPr>
            <p:ph type="body" idx="1"/>
          </p:nvPr>
        </p:nvSpPr>
        <p:spPr/>
        <p:txBody>
          <a:bodyPr/>
          <a:lstStyle/>
          <a:p>
            <a:pPr>
              <a:lnSpc>
                <a:spcPct val="90000"/>
              </a:lnSpc>
            </a:pPr>
            <a:r>
              <a:rPr lang="en-US"/>
              <a:t>Repetition  of phrases, paragraphs and description</a:t>
            </a:r>
          </a:p>
          <a:p>
            <a:pPr>
              <a:lnSpc>
                <a:spcPct val="90000"/>
              </a:lnSpc>
            </a:pPr>
            <a:r>
              <a:rPr lang="en-US"/>
              <a:t>Language---use of Afrikaan words, such as </a:t>
            </a:r>
            <a:r>
              <a:rPr lang="en-US" i="1"/>
              <a:t>veld, kraal, inkosana </a:t>
            </a:r>
            <a:r>
              <a:rPr lang="en-US"/>
              <a:t>and </a:t>
            </a:r>
            <a:r>
              <a:rPr lang="en-US" i="1"/>
              <a:t>umfumdisi.  </a:t>
            </a:r>
            <a:r>
              <a:rPr lang="en-US"/>
              <a:t>Note: the word “native”  is used exclusively to refer to black descendants of tribal Africans and not to the whites who had lived in South Africa for generations. </a:t>
            </a:r>
          </a:p>
          <a:p>
            <a:pPr>
              <a:lnSpc>
                <a:spcPct val="90000"/>
              </a:lnSpc>
            </a:pPr>
            <a:endParaRPr lang="en-US" i="1"/>
          </a:p>
          <a:p>
            <a:pPr>
              <a:lnSpc>
                <a:spcPct val="90000"/>
              </a:lnSpc>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000"/>
              <a:t>Genre:  The Social Realism Novel</a:t>
            </a:r>
          </a:p>
        </p:txBody>
      </p:sp>
      <p:sp>
        <p:nvSpPr>
          <p:cNvPr id="16387" name="Rectangle 3"/>
          <p:cNvSpPr>
            <a:spLocks noGrp="1" noChangeArrowheads="1"/>
          </p:cNvSpPr>
          <p:nvPr>
            <p:ph type="body" idx="1"/>
          </p:nvPr>
        </p:nvSpPr>
        <p:spPr/>
        <p:txBody>
          <a:bodyPr/>
          <a:lstStyle/>
          <a:p>
            <a:pPr>
              <a:lnSpc>
                <a:spcPct val="90000"/>
              </a:lnSpc>
            </a:pPr>
            <a:r>
              <a:rPr lang="en-US" sz="2800"/>
              <a:t>Movement began the second half of the 19</a:t>
            </a:r>
            <a:r>
              <a:rPr lang="en-US" sz="2800" baseline="30000"/>
              <a:t>th</a:t>
            </a:r>
            <a:r>
              <a:rPr lang="en-US" sz="2800"/>
              <a:t> century as artists and writers rebelled against Romanticism’s idealized portrayal of life.  </a:t>
            </a:r>
          </a:p>
          <a:p>
            <a:pPr>
              <a:lnSpc>
                <a:spcPct val="90000"/>
              </a:lnSpc>
            </a:pPr>
            <a:r>
              <a:rPr lang="en-US" sz="2800"/>
              <a:t>Focused on the harsh realities of the Industrial Revolution and the problems created by a growing urban migration.</a:t>
            </a:r>
          </a:p>
          <a:p>
            <a:pPr>
              <a:lnSpc>
                <a:spcPct val="90000"/>
              </a:lnSpc>
            </a:pPr>
            <a:r>
              <a:rPr lang="en-US" sz="2800"/>
              <a:t>The goal of art for the Realist is to achieve verisimilitude—to portray people, landscapes, and social situations as they actually were—giving a “slice of life” with photographic accuracy.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4000"/>
              <a:t>Classic traits of the Social Realism work</a:t>
            </a:r>
          </a:p>
        </p:txBody>
      </p:sp>
      <p:sp>
        <p:nvSpPr>
          <p:cNvPr id="17411" name="Rectangle 3"/>
          <p:cNvSpPr>
            <a:spLocks noGrp="1" noChangeArrowheads="1"/>
          </p:cNvSpPr>
          <p:nvPr>
            <p:ph type="body" idx="1"/>
          </p:nvPr>
        </p:nvSpPr>
        <p:spPr/>
        <p:txBody>
          <a:bodyPr/>
          <a:lstStyle/>
          <a:p>
            <a:pPr>
              <a:lnSpc>
                <a:spcPct val="90000"/>
              </a:lnSpc>
            </a:pPr>
            <a:r>
              <a:rPr lang="en-US" sz="2800"/>
              <a:t>Vivid, unflinching, and usually unsentimental descriptions of actual places, though frequently these places are given fictional names</a:t>
            </a:r>
          </a:p>
          <a:p>
            <a:pPr>
              <a:lnSpc>
                <a:spcPct val="90000"/>
              </a:lnSpc>
            </a:pPr>
            <a:r>
              <a:rPr lang="en-US" sz="2800"/>
              <a:t>A plot that centers on a social or political conflict or problem.  Common themes are racial injustice, the oppression of the poor, the degradation of the land, the problems caused by urban migration</a:t>
            </a:r>
          </a:p>
          <a:p>
            <a:pPr>
              <a:lnSpc>
                <a:spcPct val="90000"/>
              </a:lnSpc>
            </a:pPr>
            <a:r>
              <a:rPr lang="en-US" sz="2800"/>
              <a:t>Complex and often flawed characters or archetypal characters that represent different facets of society.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History of South Africa</a:t>
            </a:r>
          </a:p>
        </p:txBody>
      </p:sp>
      <p:sp>
        <p:nvSpPr>
          <p:cNvPr id="18435" name="Rectangle 3"/>
          <p:cNvSpPr>
            <a:spLocks noGrp="1" noChangeArrowheads="1"/>
          </p:cNvSpPr>
          <p:nvPr>
            <p:ph type="body" idx="1"/>
          </p:nvPr>
        </p:nvSpPr>
        <p:spPr/>
        <p:txBody>
          <a:bodyPr/>
          <a:lstStyle/>
          <a:p>
            <a:pPr>
              <a:lnSpc>
                <a:spcPct val="80000"/>
              </a:lnSpc>
            </a:pPr>
            <a:r>
              <a:rPr lang="en-US" sz="2800"/>
              <a:t>Dutch arrived in 1652 and established Capetown.  Within 5 years they began importing slaves.</a:t>
            </a:r>
          </a:p>
          <a:p>
            <a:pPr>
              <a:lnSpc>
                <a:spcPct val="80000"/>
              </a:lnSpc>
            </a:pPr>
            <a:r>
              <a:rPr lang="en-US" sz="2800"/>
              <a:t>Over the next 100 years, Dutch, German, and French Huguenot immigrants settled South Africa, pushing deeper in to tribal regions.  These settlers were known as </a:t>
            </a:r>
            <a:r>
              <a:rPr lang="en-US" sz="2800" i="1"/>
              <a:t>Afrikaners</a:t>
            </a:r>
            <a:r>
              <a:rPr lang="en-US" sz="2800"/>
              <a:t>, or </a:t>
            </a:r>
            <a:r>
              <a:rPr lang="en-US" sz="2800" i="1"/>
              <a:t>Boers</a:t>
            </a:r>
            <a:r>
              <a:rPr lang="en-US" sz="2800"/>
              <a:t>, who developed a common language know as </a:t>
            </a:r>
            <a:r>
              <a:rPr lang="en-US" sz="2800" i="1"/>
              <a:t>Afrikaans</a:t>
            </a:r>
            <a:r>
              <a:rPr lang="en-US" sz="2800"/>
              <a:t>.  </a:t>
            </a:r>
          </a:p>
          <a:p>
            <a:pPr>
              <a:lnSpc>
                <a:spcPct val="80000"/>
              </a:lnSpc>
            </a:pPr>
            <a:r>
              <a:rPr lang="en-US" sz="2800"/>
              <a:t>In 1795 Britain wrested control of Capetown from the Dutch, which led to a century of sporadic fighting over control of the region.</a:t>
            </a:r>
          </a:p>
        </p:txBody>
      </p:sp>
    </p:spTree>
  </p:cSld>
  <p:clrMapOvr>
    <a:masterClrMapping/>
  </p:clrMapOvr>
</p:sld>
</file>

<file path=ppt/theme/theme1.xml><?xml version="1.0" encoding="utf-8"?>
<a:theme xmlns:a="http://schemas.openxmlformats.org/drawingml/2006/main" name="Slit">
  <a:themeElements>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Sli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lnDef>
  </a:objectDefaults>
  <a:extraClrSchemeLst>
    <a:extraClrScheme>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Slit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lit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Slit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Slit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Slit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Slit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Slit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Slit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Slit</Template>
  <TotalTime>291</TotalTime>
  <Words>1055</Words>
  <Application>Microsoft Office PowerPoint</Application>
  <PresentationFormat>On-screen Show (4:3)</PresentationFormat>
  <Paragraphs>87</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Slit</vt:lpstr>
      <vt:lpstr>Cry, the Beloved Country</vt:lpstr>
      <vt:lpstr>Author’s Background</vt:lpstr>
      <vt:lpstr>Cry, the Beloved Country</vt:lpstr>
      <vt:lpstr>Paton’s Social Conscience</vt:lpstr>
      <vt:lpstr>Literary Techniques</vt:lpstr>
      <vt:lpstr>Literary Techniques, Continued</vt:lpstr>
      <vt:lpstr>Genre:  The Social Realism Novel</vt:lpstr>
      <vt:lpstr>Classic traits of the Social Realism work</vt:lpstr>
      <vt:lpstr>History of South Africa</vt:lpstr>
      <vt:lpstr>SA History, Continued</vt:lpstr>
      <vt:lpstr>And More Boer History </vt:lpstr>
      <vt:lpstr> Apartheid—”Separateness”</vt:lpstr>
      <vt:lpstr>Apartheid in the ‘50s and ‘60s</vt:lpstr>
      <vt:lpstr>End of Apartheid</vt:lpstr>
      <vt:lpstr>Setting</vt:lpstr>
      <vt:lpstr>Setting: Johannesburg</vt:lpstr>
      <vt:lpstr>Slide 17</vt:lpstr>
      <vt:lpstr>Novel Structure</vt:lpstr>
      <vt:lpstr>Character Allusions</vt:lpstr>
      <vt:lpstr>South Africa's Acclaim</vt:lpstr>
      <vt:lpstr>Video Clips</vt:lpstr>
    </vt:vector>
  </TitlesOfParts>
  <Company>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 the Beloved Country</dc:title>
  <dc:creator>ASD</dc:creator>
  <cp:lastModifiedBy>Tech Support</cp:lastModifiedBy>
  <cp:revision>6</cp:revision>
  <dcterms:created xsi:type="dcterms:W3CDTF">2009-12-02T15:31:19Z</dcterms:created>
  <dcterms:modified xsi:type="dcterms:W3CDTF">2014-01-21T14:30:49Z</dcterms:modified>
</cp:coreProperties>
</file>